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B93-95E6-4F42-BDE3-81F1610F9AE2}"/>
              </a:ext>
            </a:extLst>
          </p:cNvPr>
          <p:cNvSpPr>
            <a:spLocks noGrp="1"/>
          </p:cNvSpPr>
          <p:nvPr>
            <p:ph type="ctrTitle"/>
          </p:nvPr>
        </p:nvSpPr>
        <p:spPr>
          <a:xfrm>
            <a:off x="1683171" y="1282212"/>
            <a:ext cx="8825658" cy="4242858"/>
          </a:xfrm>
        </p:spPr>
        <p:txBody>
          <a:bodyPr/>
          <a:lstStyle/>
          <a:p>
            <a:pPr marL="514350" indent="-514350">
              <a:buFont typeface="Arial" panose="020B0604020202020204" pitchFamily="34" charset="0"/>
              <a:buChar char="•"/>
            </a:pPr>
            <a:r>
              <a:rPr lang="en-US" sz="2800" b="1">
                <a:latin typeface="Times New Roman" panose="02000000000000000000" pitchFamily="2" charset="0"/>
                <a:ea typeface="Times New Roman" panose="02000000000000000000" pitchFamily="2" charset="0"/>
              </a:rPr>
              <a:t>Topic :</a:t>
            </a:r>
            <a:br>
              <a:rPr lang="en-US" sz="2800" b="1">
                <a:latin typeface="Times New Roman" panose="02000000000000000000" pitchFamily="2" charset="0"/>
                <a:ea typeface="Times New Roman" panose="02000000000000000000" pitchFamily="2" charset="0"/>
              </a:rPr>
            </a:br>
            <a:r>
              <a:rPr lang="en-US" sz="2800" b="1" u="sng">
                <a:latin typeface="Times New Roman" panose="02000000000000000000" pitchFamily="2" charset="0"/>
                <a:ea typeface="Times New Roman" panose="02000000000000000000" pitchFamily="2" charset="0"/>
              </a:rPr>
              <a:t>Newton’s Law of Motion And their Application</a:t>
            </a:r>
            <a:br>
              <a:rPr lang="en-US" sz="2800" b="1" u="sng">
                <a:latin typeface="Times New Roman" panose="02000000000000000000" pitchFamily="2" charset="0"/>
                <a:ea typeface="Times New Roman" panose="02000000000000000000" pitchFamily="2" charset="0"/>
              </a:rPr>
            </a:br>
            <a:br>
              <a:rPr lang="en-US" sz="2800" b="1">
                <a:latin typeface="Times New Roman" panose="02000000000000000000" pitchFamily="2" charset="0"/>
                <a:ea typeface="Times New Roman" panose="02000000000000000000" pitchFamily="2" charset="0"/>
              </a:rPr>
            </a:br>
            <a:r>
              <a:rPr lang="en-US" sz="2800" b="1">
                <a:latin typeface="Times New Roman" panose="02000000000000000000" pitchFamily="2" charset="0"/>
                <a:ea typeface="Times New Roman" panose="02000000000000000000" pitchFamily="2" charset="0"/>
              </a:rPr>
              <a:t>Outline </a:t>
            </a:r>
            <a:br>
              <a:rPr lang="en-US" sz="2800" b="1">
                <a:latin typeface="Times New Roman" panose="02000000000000000000" pitchFamily="2" charset="0"/>
                <a:ea typeface="Times New Roman" panose="02000000000000000000" pitchFamily="2" charset="0"/>
              </a:rPr>
            </a:br>
            <a:r>
              <a:rPr lang="en-US" sz="2800" b="1">
                <a:latin typeface="Times New Roman" panose="02000000000000000000" pitchFamily="2" charset="0"/>
                <a:ea typeface="Times New Roman" panose="02000000000000000000" pitchFamily="2" charset="0"/>
              </a:rPr>
              <a:t>What are Newton’s Law of motion</a:t>
            </a:r>
            <a:br>
              <a:rPr lang="en-US" sz="2800" b="1">
                <a:latin typeface="Times New Roman" panose="02000000000000000000" pitchFamily="2" charset="0"/>
                <a:ea typeface="Times New Roman" panose="02000000000000000000" pitchFamily="2" charset="0"/>
              </a:rPr>
            </a:br>
            <a:r>
              <a:rPr lang="en-US" sz="2800" b="1">
                <a:latin typeface="Times New Roman" panose="02000000000000000000" pitchFamily="2" charset="0"/>
                <a:ea typeface="Times New Roman" panose="02000000000000000000" pitchFamily="2" charset="0"/>
              </a:rPr>
              <a:t>Newton's</a:t>
            </a:r>
            <a:r>
              <a:rPr lang="en-US" sz="2400" b="1">
                <a:latin typeface="Times New Roman" panose="02000000000000000000" pitchFamily="2" charset="0"/>
                <a:ea typeface="Times New Roman" panose="02000000000000000000" pitchFamily="2" charset="0"/>
              </a:rPr>
              <a:t> first law of motion</a:t>
            </a:r>
            <a:br>
              <a:rPr lang="en-US" sz="2400" b="1">
                <a:latin typeface="Times New Roman" panose="02000000000000000000" pitchFamily="2" charset="0"/>
                <a:ea typeface="Times New Roman" panose="02000000000000000000" pitchFamily="2" charset="0"/>
              </a:rPr>
            </a:br>
            <a:r>
              <a:rPr lang="en-US" sz="2800" b="1">
                <a:latin typeface="Times New Roman" panose="02000000000000000000" pitchFamily="2" charset="0"/>
                <a:ea typeface="Times New Roman" panose="02000000000000000000" pitchFamily="2" charset="0"/>
              </a:rPr>
              <a:t>Newton’s second law of motion </a:t>
            </a:r>
            <a:br>
              <a:rPr lang="en-US" sz="2800" b="1">
                <a:latin typeface="Times New Roman" panose="02000000000000000000" pitchFamily="2" charset="0"/>
                <a:ea typeface="Times New Roman" panose="02000000000000000000" pitchFamily="2" charset="0"/>
              </a:rPr>
            </a:br>
            <a:r>
              <a:rPr lang="en-US" sz="2800" b="1">
                <a:latin typeface="Times New Roman" panose="02000000000000000000" pitchFamily="2" charset="0"/>
                <a:ea typeface="Times New Roman" panose="02000000000000000000" pitchFamily="2" charset="0"/>
              </a:rPr>
              <a:t>Newton’s Third law of Motion</a:t>
            </a:r>
            <a:br>
              <a:rPr lang="en-US" sz="2800" b="1">
                <a:latin typeface="Times New Roman" panose="02000000000000000000" pitchFamily="2" charset="0"/>
                <a:ea typeface="Times New Roman" panose="02000000000000000000" pitchFamily="2" charset="0"/>
              </a:rPr>
            </a:br>
            <a:br>
              <a:rPr lang="en-US" sz="2400" b="1">
                <a:latin typeface="Times New Roman" panose="02000000000000000000" pitchFamily="2" charset="0"/>
                <a:ea typeface="Times New Roman" panose="02000000000000000000" pitchFamily="2" charset="0"/>
              </a:rPr>
            </a:br>
            <a:endParaRPr lang="en-US" sz="2800" b="1">
              <a:latin typeface="Times New Roman" panose="02000000000000000000" pitchFamily="2" charset="0"/>
              <a:ea typeface="Times New Roman" panose="02000000000000000000" pitchFamily="2" charset="0"/>
            </a:endParaRPr>
          </a:p>
        </p:txBody>
      </p:sp>
    </p:spTree>
    <p:extLst>
      <p:ext uri="{BB962C8B-B14F-4D97-AF65-F5344CB8AC3E}">
        <p14:creationId xmlns:p14="http://schemas.microsoft.com/office/powerpoint/2010/main" val="286976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0BCB-4C37-614D-8DAA-3EE7A0902E80}"/>
              </a:ext>
            </a:extLst>
          </p:cNvPr>
          <p:cNvSpPr>
            <a:spLocks noGrp="1"/>
          </p:cNvSpPr>
          <p:nvPr>
            <p:ph type="title"/>
          </p:nvPr>
        </p:nvSpPr>
        <p:spPr/>
        <p:txBody>
          <a:bodyPr/>
          <a:lstStyle/>
          <a:p>
            <a:r>
              <a:rPr lang="en-US" sz="2400" b="1">
                <a:latin typeface="Times New Roman" panose="02020603050405020304" pitchFamily="18" charset="0"/>
                <a:cs typeface="Times New Roman" panose="02020603050405020304" pitchFamily="18" charset="0"/>
              </a:rPr>
              <a:t>Newton third law of Motion</a:t>
            </a:r>
          </a:p>
        </p:txBody>
      </p:sp>
      <p:sp>
        <p:nvSpPr>
          <p:cNvPr id="3" name="Content Placeholder 2">
            <a:extLst>
              <a:ext uri="{FF2B5EF4-FFF2-40B4-BE49-F238E27FC236}">
                <a16:creationId xmlns:a16="http://schemas.microsoft.com/office/drawing/2014/main" id="{26FF0DC1-570A-F841-B985-3EB72ACA299C}"/>
              </a:ext>
            </a:extLst>
          </p:cNvPr>
          <p:cNvSpPr>
            <a:spLocks noGrp="1"/>
          </p:cNvSpPr>
          <p:nvPr>
            <p:ph idx="1"/>
          </p:nvPr>
        </p:nvSpPr>
        <p:spPr/>
        <p:txBody>
          <a:bodyPr/>
          <a:lstStyle/>
          <a:p>
            <a:r>
              <a:rPr lang="en-US" b="1" i="0">
                <a:solidFill>
                  <a:srgbClr val="3C4043"/>
                </a:solidFill>
                <a:effectLst/>
                <a:latin typeface="Roboto" panose="02000000000000000000" pitchFamily="2" charset="0"/>
              </a:rPr>
              <a:t>Newton's third law</a:t>
            </a:r>
            <a:r>
              <a:rPr lang="en-US" b="0" i="0">
                <a:solidFill>
                  <a:srgbClr val="3C4043"/>
                </a:solidFill>
                <a:effectLst/>
                <a:latin typeface="Roboto" panose="02000000000000000000" pitchFamily="2" charset="0"/>
              </a:rPr>
              <a:t> is for every action, there is an equal and opposite reaction. The statement means that in every interaction, there is a pair of forces acting on the two interacting objects. The size of the forces on the first object equals the size of the force on the second object.</a:t>
            </a:r>
          </a:p>
          <a:p>
            <a:r>
              <a:rPr lang="en-US" b="0" i="0">
                <a:solidFill>
                  <a:srgbClr val="3C4043"/>
                </a:solidFill>
                <a:effectLst/>
                <a:latin typeface="Roboto" panose="02000000000000000000" pitchFamily="2" charset="0"/>
              </a:rPr>
              <a:t>For </a:t>
            </a:r>
            <a:r>
              <a:rPr lang="en-US" b="1" i="0">
                <a:solidFill>
                  <a:srgbClr val="3C4043"/>
                </a:solidFill>
                <a:effectLst/>
                <a:latin typeface="Roboto" panose="02000000000000000000" pitchFamily="2" charset="0"/>
              </a:rPr>
              <a:t>example</a:t>
            </a:r>
            <a:r>
              <a:rPr lang="en-US" b="0" i="0">
                <a:solidFill>
                  <a:srgbClr val="3C4043"/>
                </a:solidFill>
                <a:effectLst/>
                <a:latin typeface="Roboto" panose="02000000000000000000" pitchFamily="2" charset="0"/>
              </a:rPr>
              <a:t>, when you jump, your legs apply a force to the ground, and the ground applies and equal and opposite reaction force that propels you into the air.</a:t>
            </a:r>
          </a:p>
          <a:p>
            <a:r>
              <a:rPr lang="en-US" b="0" i="0">
                <a:solidFill>
                  <a:srgbClr val="3C4043"/>
                </a:solidFill>
                <a:effectLst/>
                <a:latin typeface="Roboto" panose="02000000000000000000" pitchFamily="2" charset="0"/>
              </a:rPr>
              <a:t>Because of Newton's Third Law. You hit the wall with a force, and that exact same amount of force is returned by the wall. While Rowing a boat, when you want to move forward on a boat, you paddle by pushing the </a:t>
            </a:r>
            <a:r>
              <a:rPr lang="en-US" b="1" i="0">
                <a:solidFill>
                  <a:srgbClr val="3C4043"/>
                </a:solidFill>
                <a:effectLst/>
                <a:latin typeface="Roboto" panose="02000000000000000000" pitchFamily="2" charset="0"/>
              </a:rPr>
              <a:t>water</a:t>
            </a:r>
            <a:r>
              <a:rPr lang="en-US" b="0" i="0">
                <a:solidFill>
                  <a:srgbClr val="3C4043"/>
                </a:solidFill>
                <a:effectLst/>
                <a:latin typeface="Roboto" panose="02000000000000000000" pitchFamily="2" charset="0"/>
              </a:rPr>
              <a:t> backwards, causing you to move forward.</a:t>
            </a:r>
            <a:endParaRPr lang="en-US"/>
          </a:p>
        </p:txBody>
      </p:sp>
    </p:spTree>
    <p:extLst>
      <p:ext uri="{BB962C8B-B14F-4D97-AF65-F5344CB8AC3E}">
        <p14:creationId xmlns:p14="http://schemas.microsoft.com/office/powerpoint/2010/main" val="242100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27E2-24CF-A047-B57D-CB6F6D55375E}"/>
              </a:ext>
            </a:extLst>
          </p:cNvPr>
          <p:cNvSpPr>
            <a:spLocks noGrp="1"/>
          </p:cNvSpPr>
          <p:nvPr>
            <p:ph type="title"/>
          </p:nvPr>
        </p:nvSpPr>
        <p:spPr/>
        <p:txBody>
          <a:bodyPr/>
          <a:lstStyle/>
          <a:p>
            <a:r>
              <a:rPr lang="en-US" sz="2400" b="1"/>
              <a:t>Newton’s Third law and Application</a:t>
            </a:r>
          </a:p>
        </p:txBody>
      </p:sp>
      <p:pic>
        <p:nvPicPr>
          <p:cNvPr id="4" name="Picture 4">
            <a:extLst>
              <a:ext uri="{FF2B5EF4-FFF2-40B4-BE49-F238E27FC236}">
                <a16:creationId xmlns:a16="http://schemas.microsoft.com/office/drawing/2014/main" id="{727417D1-B0ED-7844-923D-9DAF3999314A}"/>
              </a:ext>
            </a:extLst>
          </p:cNvPr>
          <p:cNvPicPr>
            <a:picLocks noGrp="1" noChangeAspect="1"/>
          </p:cNvPicPr>
          <p:nvPr>
            <p:ph idx="1"/>
          </p:nvPr>
        </p:nvPicPr>
        <p:blipFill>
          <a:blip r:embed="rId2"/>
          <a:stretch>
            <a:fillRect/>
          </a:stretch>
        </p:blipFill>
        <p:spPr>
          <a:xfrm>
            <a:off x="1154955" y="2813661"/>
            <a:ext cx="5915526" cy="3070672"/>
          </a:xfrm>
        </p:spPr>
      </p:pic>
      <p:pic>
        <p:nvPicPr>
          <p:cNvPr id="5" name="Picture 5">
            <a:extLst>
              <a:ext uri="{FF2B5EF4-FFF2-40B4-BE49-F238E27FC236}">
                <a16:creationId xmlns:a16="http://schemas.microsoft.com/office/drawing/2014/main" id="{95FA6463-B5B0-B44C-92C5-2523B114F574}"/>
              </a:ext>
            </a:extLst>
          </p:cNvPr>
          <p:cNvPicPr>
            <a:picLocks noChangeAspect="1"/>
          </p:cNvPicPr>
          <p:nvPr/>
        </p:nvPicPr>
        <p:blipFill>
          <a:blip r:embed="rId3"/>
          <a:stretch>
            <a:fillRect/>
          </a:stretch>
        </p:blipFill>
        <p:spPr>
          <a:xfrm>
            <a:off x="7070481" y="3429000"/>
            <a:ext cx="4276725" cy="2133600"/>
          </a:xfrm>
          <a:prstGeom prst="rect">
            <a:avLst/>
          </a:prstGeom>
        </p:spPr>
      </p:pic>
    </p:spTree>
    <p:extLst>
      <p:ext uri="{BB962C8B-B14F-4D97-AF65-F5344CB8AC3E}">
        <p14:creationId xmlns:p14="http://schemas.microsoft.com/office/powerpoint/2010/main" val="228295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45259-2BA6-C744-A73A-C658F4D8F937}"/>
              </a:ext>
            </a:extLst>
          </p:cNvPr>
          <p:cNvSpPr>
            <a:spLocks noGrp="1"/>
          </p:cNvSpPr>
          <p:nvPr>
            <p:ph type="title"/>
          </p:nvPr>
        </p:nvSpPr>
        <p:spPr/>
        <p:txBody>
          <a:bodyPr/>
          <a:lstStyle/>
          <a:p>
            <a:r>
              <a:rPr lang="en-US" sz="2800" b="1">
                <a:latin typeface="Times New Roman" panose="02020603050405020304" pitchFamily="18" charset="0"/>
                <a:cs typeface="Times New Roman" panose="02020603050405020304" pitchFamily="18" charset="0"/>
              </a:rPr>
              <a:t>Newton’s law of Motion</a:t>
            </a:r>
          </a:p>
        </p:txBody>
      </p:sp>
      <p:sp>
        <p:nvSpPr>
          <p:cNvPr id="3" name="Content Placeholder 2">
            <a:extLst>
              <a:ext uri="{FF2B5EF4-FFF2-40B4-BE49-F238E27FC236}">
                <a16:creationId xmlns:a16="http://schemas.microsoft.com/office/drawing/2014/main" id="{1DE702AE-9679-F54F-9B40-6F3E37909E85}"/>
              </a:ext>
            </a:extLst>
          </p:cNvPr>
          <p:cNvSpPr>
            <a:spLocks noGrp="1"/>
          </p:cNvSpPr>
          <p:nvPr>
            <p:ph idx="1"/>
          </p:nvPr>
        </p:nvSpPr>
        <p:spPr/>
        <p:txBody>
          <a:bodyPr>
            <a:normAutofit fontScale="92500"/>
          </a:bodyPr>
          <a:lstStyle/>
          <a:p>
            <a:r>
              <a:rPr lang="en-US" sz="2400" b="1" i="0">
                <a:solidFill>
                  <a:srgbClr val="1A1A1A"/>
                </a:solidFill>
                <a:effectLst/>
                <a:latin typeface="Georgia" panose="02000000000000000000" pitchFamily="2" charset="0"/>
              </a:rPr>
              <a:t>Newton’s laws of motion</a:t>
            </a:r>
            <a:r>
              <a:rPr lang="en-US" sz="2400" b="0" i="0">
                <a:solidFill>
                  <a:srgbClr val="1A1A1A"/>
                </a:solidFill>
                <a:effectLst/>
                <a:latin typeface="Georgia" panose="02000000000000000000" pitchFamily="2" charset="0"/>
              </a:rPr>
              <a:t>, relations between the forces acting on a body and  motion of the body, first formulated by English physicist and mathematician  Newton(Sir Iassac Newton).</a:t>
            </a:r>
          </a:p>
          <a:p>
            <a:r>
              <a:rPr lang="en-US" sz="2400">
                <a:solidFill>
                  <a:srgbClr val="1A1A1A"/>
                </a:solidFill>
                <a:latin typeface="Georgia" panose="02000000000000000000" pitchFamily="2" charset="0"/>
              </a:rPr>
              <a:t>Newton’s</a:t>
            </a:r>
            <a:r>
              <a:rPr lang="en-US" sz="2400" b="0" i="0">
                <a:solidFill>
                  <a:srgbClr val="000000"/>
                </a:solidFill>
                <a:effectLst/>
                <a:latin typeface="Open Sans"/>
              </a:rPr>
              <a:t> three laws of motion describe the motion of massive bodies and how they interact.</a:t>
            </a:r>
            <a:r>
              <a:rPr lang="en-US" sz="2400" b="1" i="0">
                <a:solidFill>
                  <a:srgbClr val="3C4043"/>
                </a:solidFill>
                <a:effectLst/>
                <a:latin typeface="Roboto" panose="02000000000000000000" pitchFamily="2" charset="0"/>
              </a:rPr>
              <a:t> </a:t>
            </a:r>
          </a:p>
          <a:p>
            <a:r>
              <a:rPr lang="en-US" sz="2400" b="1" i="0">
                <a:solidFill>
                  <a:srgbClr val="3C4043"/>
                </a:solidFill>
                <a:effectLst/>
                <a:latin typeface="Roboto" panose="02000000000000000000" pitchFamily="2" charset="0"/>
              </a:rPr>
              <a:t>Newton's laws of motion</a:t>
            </a:r>
            <a:r>
              <a:rPr lang="en-US" sz="2400" b="0" i="0">
                <a:solidFill>
                  <a:srgbClr val="3C4043"/>
                </a:solidFill>
                <a:effectLst/>
                <a:latin typeface="Roboto" panose="02000000000000000000" pitchFamily="2" charset="0"/>
              </a:rPr>
              <a:t> can be applied in numerous situations to solve </a:t>
            </a:r>
            <a:r>
              <a:rPr lang="en-US" sz="2400">
                <a:solidFill>
                  <a:srgbClr val="3C4043"/>
                </a:solidFill>
                <a:latin typeface="Roboto" panose="02000000000000000000" pitchFamily="2" charset="0"/>
              </a:rPr>
              <a:t> motion problems</a:t>
            </a:r>
            <a:r>
              <a:rPr lang="en-US" sz="2400" b="0" i="0">
                <a:solidFill>
                  <a:srgbClr val="3C4043"/>
                </a:solidFill>
                <a:effectLst/>
                <a:latin typeface="Roboto" panose="02000000000000000000" pitchFamily="2" charset="0"/>
              </a:rPr>
              <a:t>. Some problems contain multiple force vectors acting in different directions on an object. .</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907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2335-22AF-4B47-9C06-726069DA402C}"/>
              </a:ext>
            </a:extLst>
          </p:cNvPr>
          <p:cNvSpPr>
            <a:spLocks noGrp="1"/>
          </p:cNvSpPr>
          <p:nvPr>
            <p:ph type="title"/>
          </p:nvPr>
        </p:nvSpPr>
        <p:spPr/>
        <p:txBody>
          <a:bodyPr/>
          <a:lstStyle/>
          <a:p>
            <a:r>
              <a:rPr lang="en-US" sz="2800" b="1">
                <a:latin typeface="Times New Roman" panose="02020603050405020304" pitchFamily="18" charset="0"/>
                <a:cs typeface="Times New Roman" panose="02020603050405020304" pitchFamily="18" charset="0"/>
              </a:rPr>
              <a:t>Newton’s First law of Motion </a:t>
            </a:r>
          </a:p>
        </p:txBody>
      </p:sp>
      <p:sp>
        <p:nvSpPr>
          <p:cNvPr id="3" name="Content Placeholder 2">
            <a:extLst>
              <a:ext uri="{FF2B5EF4-FFF2-40B4-BE49-F238E27FC236}">
                <a16:creationId xmlns:a16="http://schemas.microsoft.com/office/drawing/2014/main" id="{C42A2A8E-0E49-9241-B8CB-1D6D4C090FE7}"/>
              </a:ext>
            </a:extLst>
          </p:cNvPr>
          <p:cNvSpPr>
            <a:spLocks noGrp="1"/>
          </p:cNvSpPr>
          <p:nvPr>
            <p:ph idx="1"/>
          </p:nvPr>
        </p:nvSpPr>
        <p:spPr>
          <a:xfrm>
            <a:off x="1154954" y="2216395"/>
            <a:ext cx="11037046" cy="4432788"/>
          </a:xfrm>
        </p:spPr>
        <p:txBody>
          <a:bodyPr>
            <a:noAutofit/>
          </a:bodyPr>
          <a:lstStyle/>
          <a:p>
            <a:r>
              <a:rPr lang="en-US" sz="2000" b="1" i="0">
                <a:solidFill>
                  <a:srgbClr val="3C4043"/>
                </a:solidFill>
                <a:effectLst/>
                <a:latin typeface="Times New Roman" panose="02020603050405020304" pitchFamily="18" charset="0"/>
                <a:cs typeface="Times New Roman" panose="02020603050405020304" pitchFamily="18" charset="0"/>
              </a:rPr>
              <a:t>Newton's first law of motion</a:t>
            </a:r>
            <a:r>
              <a:rPr lang="en-US" sz="2000" b="0" i="0">
                <a:solidFill>
                  <a:srgbClr val="3C4043"/>
                </a:solidFill>
                <a:effectLst/>
                <a:latin typeface="Times New Roman" panose="02020603050405020304" pitchFamily="18" charset="0"/>
                <a:cs typeface="Times New Roman" panose="02020603050405020304" pitchFamily="18" charset="0"/>
              </a:rPr>
              <a:t> - sometimes referred to as the </a:t>
            </a:r>
            <a:r>
              <a:rPr lang="en-US" sz="2000" b="1" i="0">
                <a:solidFill>
                  <a:srgbClr val="3C4043"/>
                </a:solidFill>
                <a:effectLst/>
                <a:latin typeface="Times New Roman" panose="02020603050405020304" pitchFamily="18" charset="0"/>
                <a:cs typeface="Times New Roman" panose="02020603050405020304" pitchFamily="18" charset="0"/>
              </a:rPr>
              <a:t>law</a:t>
            </a:r>
            <a:r>
              <a:rPr lang="en-US" sz="2000" b="0" i="0">
                <a:solidFill>
                  <a:srgbClr val="3C4043"/>
                </a:solidFill>
                <a:effectLst/>
                <a:latin typeface="Times New Roman" panose="02020603050405020304" pitchFamily="18" charset="0"/>
                <a:cs typeface="Times New Roman" panose="02020603050405020304" pitchFamily="18" charset="0"/>
              </a:rPr>
              <a:t> of inertia. An object at rest stays at rest and an object in </a:t>
            </a:r>
            <a:r>
              <a:rPr lang="en-US" sz="2000" b="1" i="0">
                <a:solidFill>
                  <a:srgbClr val="3C4043"/>
                </a:solidFill>
                <a:effectLst/>
                <a:latin typeface="Times New Roman" panose="02020603050405020304" pitchFamily="18" charset="0"/>
                <a:cs typeface="Times New Roman" panose="02020603050405020304" pitchFamily="18" charset="0"/>
              </a:rPr>
              <a:t>motion</a:t>
            </a:r>
            <a:r>
              <a:rPr lang="en-US" sz="2000" b="0" i="0">
                <a:solidFill>
                  <a:srgbClr val="3C4043"/>
                </a:solidFill>
                <a:effectLst/>
                <a:latin typeface="Times New Roman" panose="02020603050405020304" pitchFamily="18" charset="0"/>
                <a:cs typeface="Times New Roman" panose="02020603050405020304" pitchFamily="18" charset="0"/>
              </a:rPr>
              <a:t> stays in </a:t>
            </a:r>
            <a:r>
              <a:rPr lang="en-US" sz="2000" b="1" i="0">
                <a:solidFill>
                  <a:srgbClr val="3C4043"/>
                </a:solidFill>
                <a:effectLst/>
                <a:latin typeface="Times New Roman" panose="02020603050405020304" pitchFamily="18" charset="0"/>
                <a:cs typeface="Times New Roman" panose="02020603050405020304" pitchFamily="18" charset="0"/>
              </a:rPr>
              <a:t>motion</a:t>
            </a:r>
            <a:r>
              <a:rPr lang="en-US" sz="2000" b="0" i="0">
                <a:solidFill>
                  <a:srgbClr val="3C4043"/>
                </a:solidFill>
                <a:effectLst/>
                <a:latin typeface="Times New Roman" panose="02020603050405020304" pitchFamily="18" charset="0"/>
                <a:cs typeface="Times New Roman" panose="02020603050405020304" pitchFamily="18" charset="0"/>
              </a:rPr>
              <a:t> with the same speed and in the same direction unless acted upon by an unbalanced force.</a:t>
            </a:r>
            <a:r>
              <a:rPr lang="en-US" sz="2000" b="0" i="0">
                <a:solidFill>
                  <a:srgbClr val="000000"/>
                </a:solidFill>
                <a:effectLst/>
                <a:latin typeface="Times New Roman" panose="02020603050405020304" pitchFamily="18" charset="0"/>
                <a:cs typeface="Times New Roman" panose="02020603050405020304" pitchFamily="18" charset="0"/>
              </a:rPr>
              <a:t>This simply means that things cannot start, stop or change direction all by themselves. It requires some force acting on them from the outside to cause such a change. While this concept seems simple and obvious to us today, in Newton's time it was truly revolutionary. </a:t>
            </a:r>
          </a:p>
          <a:p>
            <a:r>
              <a:rPr lang="en-US" sz="2000" b="1" i="0">
                <a:solidFill>
                  <a:srgbClr val="3C4043"/>
                </a:solidFill>
                <a:effectLst/>
                <a:latin typeface="Times New Roman" panose="02020603050405020304" pitchFamily="18" charset="0"/>
                <a:cs typeface="Times New Roman" panose="02020603050405020304" pitchFamily="18" charset="0"/>
              </a:rPr>
              <a:t>Newton's first law</a:t>
            </a:r>
            <a:r>
              <a:rPr lang="en-US" sz="2000" b="0" i="0">
                <a:solidFill>
                  <a:srgbClr val="3C4043"/>
                </a:solidFill>
                <a:effectLst/>
                <a:latin typeface="Times New Roman" panose="02020603050405020304" pitchFamily="18" charset="0"/>
                <a:cs typeface="Times New Roman" panose="02020603050405020304" pitchFamily="18" charset="0"/>
              </a:rPr>
              <a:t> says that if the net force on an object is zero ( </a:t>
            </a:r>
            <a:r>
              <a:rPr lang="el-GR" sz="2000" b="0" i="0">
                <a:solidFill>
                  <a:srgbClr val="3C4043"/>
                </a:solidFill>
                <a:effectLst/>
                <a:latin typeface="Times New Roman" panose="02020603050405020304" pitchFamily="18" charset="0"/>
                <a:cs typeface="Times New Roman" panose="02020603050405020304" pitchFamily="18" charset="0"/>
              </a:rPr>
              <a:t>Σ </a:t>
            </a:r>
            <a:r>
              <a:rPr lang="en-US" sz="2000" b="0" i="0">
                <a:solidFill>
                  <a:srgbClr val="3C4043"/>
                </a:solidFill>
                <a:effectLst/>
                <a:latin typeface="Times New Roman" panose="02020603050405020304" pitchFamily="18" charset="0"/>
                <a:cs typeface="Times New Roman" panose="02020603050405020304" pitchFamily="18" charset="0"/>
              </a:rPr>
              <a:t>F = 0 ), then that object will have zero acceleration. In other words, constat velocity at rest or constant non-zero velocity moving with a constant velocity. F=ma where a is acceleration and is eual to zero.</a:t>
            </a:r>
          </a:p>
          <a:p>
            <a:r>
              <a:rPr lang="en-US" sz="2000" b="0" i="0">
                <a:solidFill>
                  <a:srgbClr val="3C4043"/>
                </a:solidFill>
                <a:effectLst/>
                <a:latin typeface="Times New Roman" panose="02020603050405020304" pitchFamily="18" charset="0"/>
                <a:cs typeface="Times New Roman" panose="02020603050405020304" pitchFamily="18" charset="0"/>
              </a:rPr>
              <a:t>Newton first law is also called law of Inertia.</a:t>
            </a:r>
            <a:r>
              <a:rPr lang="en-US" sz="2000" b="1" i="0">
                <a:solidFill>
                  <a:srgbClr val="3C4043"/>
                </a:solidFill>
                <a:effectLst/>
                <a:latin typeface="Times New Roman" panose="02020603050405020304" pitchFamily="18" charset="0"/>
                <a:cs typeface="Times New Roman" panose="02020603050405020304" pitchFamily="18" charset="0"/>
              </a:rPr>
              <a:t> Law of inertia</a:t>
            </a:r>
            <a:r>
              <a:rPr lang="en-US" sz="2000">
                <a:solidFill>
                  <a:srgbClr val="3C4043"/>
                </a:solidFill>
                <a:latin typeface="Times New Roman" panose="02020603050405020304" pitchFamily="18" charset="0"/>
                <a:cs typeface="Times New Roman" panose="02020603050405020304" pitchFamily="18" charset="0"/>
              </a:rPr>
              <a:t> stated that </a:t>
            </a:r>
            <a:r>
              <a:rPr lang="en-US" sz="2000" b="0" i="0">
                <a:solidFill>
                  <a:srgbClr val="3C4043"/>
                </a:solidFill>
                <a:effectLst/>
                <a:latin typeface="Times New Roman" panose="02020603050405020304" pitchFamily="18" charset="0"/>
                <a:cs typeface="Times New Roman" panose="02020603050405020304" pitchFamily="18" charset="0"/>
              </a:rPr>
              <a:t>if a body is at rest or moving at a constant speed in a straight line, it will remain at rest or keep moving in a straight line at constant speed unless it is acted upon by a force.</a:t>
            </a:r>
          </a:p>
        </p:txBody>
      </p:sp>
    </p:spTree>
    <p:extLst>
      <p:ext uri="{BB962C8B-B14F-4D97-AF65-F5344CB8AC3E}">
        <p14:creationId xmlns:p14="http://schemas.microsoft.com/office/powerpoint/2010/main" val="159909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179A-BCC7-924A-BEE8-72A27E13C970}"/>
              </a:ext>
            </a:extLst>
          </p:cNvPr>
          <p:cNvSpPr>
            <a:spLocks noGrp="1"/>
          </p:cNvSpPr>
          <p:nvPr>
            <p:ph type="title"/>
          </p:nvPr>
        </p:nvSpPr>
        <p:spPr/>
        <p:txBody>
          <a:bodyPr/>
          <a:lstStyle/>
          <a:p>
            <a:r>
              <a:rPr lang="en-US" sz="2400" b="1">
                <a:latin typeface="Times New Roman" panose="02020603050405020304" pitchFamily="18" charset="0"/>
                <a:cs typeface="Times New Roman" panose="02020603050405020304" pitchFamily="18" charset="0"/>
              </a:rPr>
              <a:t>Newton’s First law of motion</a:t>
            </a:r>
          </a:p>
        </p:txBody>
      </p:sp>
      <p:pic>
        <p:nvPicPr>
          <p:cNvPr id="4" name="Picture 4">
            <a:extLst>
              <a:ext uri="{FF2B5EF4-FFF2-40B4-BE49-F238E27FC236}">
                <a16:creationId xmlns:a16="http://schemas.microsoft.com/office/drawing/2014/main" id="{A986E552-5378-2646-B7C2-ABB274E23C0F}"/>
              </a:ext>
            </a:extLst>
          </p:cNvPr>
          <p:cNvPicPr>
            <a:picLocks noGrp="1" noChangeAspect="1"/>
          </p:cNvPicPr>
          <p:nvPr>
            <p:ph idx="1"/>
          </p:nvPr>
        </p:nvPicPr>
        <p:blipFill>
          <a:blip r:embed="rId2"/>
          <a:stretch>
            <a:fillRect/>
          </a:stretch>
        </p:blipFill>
        <p:spPr>
          <a:xfrm>
            <a:off x="3416179" y="2292106"/>
            <a:ext cx="4423630" cy="3413735"/>
          </a:xfrm>
        </p:spPr>
      </p:pic>
    </p:spTree>
    <p:extLst>
      <p:ext uri="{BB962C8B-B14F-4D97-AF65-F5344CB8AC3E}">
        <p14:creationId xmlns:p14="http://schemas.microsoft.com/office/powerpoint/2010/main" val="2147199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7720-AD8E-1342-A50B-0A2BD9FE7A49}"/>
              </a:ext>
            </a:extLst>
          </p:cNvPr>
          <p:cNvSpPr>
            <a:spLocks noGrp="1"/>
          </p:cNvSpPr>
          <p:nvPr>
            <p:ph type="title"/>
          </p:nvPr>
        </p:nvSpPr>
        <p:spPr/>
        <p:txBody>
          <a:bodyPr/>
          <a:lstStyle/>
          <a:p>
            <a:r>
              <a:rPr lang="en-US" sz="2400" b="1">
                <a:latin typeface="Times New Roman" panose="02020603050405020304" pitchFamily="18" charset="0"/>
                <a:cs typeface="Times New Roman" panose="02020603050405020304" pitchFamily="18" charset="0"/>
              </a:rPr>
              <a:t>Newton’s First law of Motion</a:t>
            </a:r>
          </a:p>
        </p:txBody>
      </p:sp>
      <p:sp>
        <p:nvSpPr>
          <p:cNvPr id="3" name="Content Placeholder 2">
            <a:extLst>
              <a:ext uri="{FF2B5EF4-FFF2-40B4-BE49-F238E27FC236}">
                <a16:creationId xmlns:a16="http://schemas.microsoft.com/office/drawing/2014/main" id="{E65163EC-9705-DB46-ACA7-915FCA39A39C}"/>
              </a:ext>
            </a:extLst>
          </p:cNvPr>
          <p:cNvSpPr>
            <a:spLocks noGrp="1"/>
          </p:cNvSpPr>
          <p:nvPr>
            <p:ph idx="1"/>
          </p:nvPr>
        </p:nvSpPr>
        <p:spPr/>
        <p:txBody>
          <a:bodyPr>
            <a:normAutofit/>
          </a:bodyPr>
          <a:lstStyle/>
          <a:p>
            <a:r>
              <a:rPr lang="en-US" sz="2400" b="1">
                <a:latin typeface="Times New Roman" panose="02020603050405020304" pitchFamily="18" charset="0"/>
                <a:cs typeface="Times New Roman" panose="02020603050405020304" pitchFamily="18" charset="0"/>
              </a:rPr>
              <a:t>Example and Application of Newton’s Law</a:t>
            </a:r>
          </a:p>
          <a:p>
            <a:pPr marL="0" indent="0">
              <a:buNone/>
            </a:pPr>
            <a:endParaRPr lang="en-US" sz="2400" b="1">
              <a:latin typeface="Times New Roman" panose="02020603050405020304" pitchFamily="18" charset="0"/>
              <a:cs typeface="Times New Roman" panose="02020603050405020304" pitchFamily="18" charset="0"/>
            </a:endParaRPr>
          </a:p>
        </p:txBody>
      </p:sp>
      <p:pic>
        <p:nvPicPr>
          <p:cNvPr id="5" name="Picture 5">
            <a:extLst>
              <a:ext uri="{FF2B5EF4-FFF2-40B4-BE49-F238E27FC236}">
                <a16:creationId xmlns:a16="http://schemas.microsoft.com/office/drawing/2014/main" id="{02697A0A-3A3C-CB4A-8048-0D4FBC94615F}"/>
              </a:ext>
            </a:extLst>
          </p:cNvPr>
          <p:cNvPicPr>
            <a:picLocks noChangeAspect="1"/>
          </p:cNvPicPr>
          <p:nvPr/>
        </p:nvPicPr>
        <p:blipFill>
          <a:blip r:embed="rId2"/>
          <a:stretch>
            <a:fillRect/>
          </a:stretch>
        </p:blipFill>
        <p:spPr>
          <a:xfrm>
            <a:off x="2894135" y="3310467"/>
            <a:ext cx="5366971" cy="3416300"/>
          </a:xfrm>
          <a:prstGeom prst="rect">
            <a:avLst/>
          </a:prstGeom>
        </p:spPr>
      </p:pic>
    </p:spTree>
    <p:extLst>
      <p:ext uri="{BB962C8B-B14F-4D97-AF65-F5344CB8AC3E}">
        <p14:creationId xmlns:p14="http://schemas.microsoft.com/office/powerpoint/2010/main" val="143958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BB9F4-861D-0044-AC86-6582A4211EA7}"/>
              </a:ext>
            </a:extLst>
          </p:cNvPr>
          <p:cNvSpPr>
            <a:spLocks noGrp="1"/>
          </p:cNvSpPr>
          <p:nvPr>
            <p:ph type="title"/>
          </p:nvPr>
        </p:nvSpPr>
        <p:spPr/>
        <p:txBody>
          <a:bodyPr/>
          <a:lstStyle/>
          <a:p>
            <a:r>
              <a:rPr lang="en-US" sz="2800" b="1">
                <a:latin typeface="Times New Roman" panose="02020603050405020304" pitchFamily="18" charset="0"/>
                <a:cs typeface="Times New Roman" panose="02020603050405020304" pitchFamily="18" charset="0"/>
              </a:rPr>
              <a:t>Law of Inertia</a:t>
            </a:r>
          </a:p>
        </p:txBody>
      </p:sp>
      <p:pic>
        <p:nvPicPr>
          <p:cNvPr id="4" name="Picture 4">
            <a:extLst>
              <a:ext uri="{FF2B5EF4-FFF2-40B4-BE49-F238E27FC236}">
                <a16:creationId xmlns:a16="http://schemas.microsoft.com/office/drawing/2014/main" id="{073A28A4-6E7D-DB43-BEB5-7D041B52B9BC}"/>
              </a:ext>
            </a:extLst>
          </p:cNvPr>
          <p:cNvPicPr>
            <a:picLocks noGrp="1" noChangeAspect="1"/>
          </p:cNvPicPr>
          <p:nvPr>
            <p:ph idx="1"/>
          </p:nvPr>
        </p:nvPicPr>
        <p:blipFill>
          <a:blip r:embed="rId2"/>
          <a:stretch>
            <a:fillRect/>
          </a:stretch>
        </p:blipFill>
        <p:spPr>
          <a:xfrm>
            <a:off x="3290623" y="2603500"/>
            <a:ext cx="4555066" cy="3416300"/>
          </a:xfrm>
        </p:spPr>
      </p:pic>
    </p:spTree>
    <p:extLst>
      <p:ext uri="{BB962C8B-B14F-4D97-AF65-F5344CB8AC3E}">
        <p14:creationId xmlns:p14="http://schemas.microsoft.com/office/powerpoint/2010/main" val="158327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436A-F785-C34B-B116-5267A3FF1FCF}"/>
              </a:ext>
            </a:extLst>
          </p:cNvPr>
          <p:cNvSpPr>
            <a:spLocks noGrp="1"/>
          </p:cNvSpPr>
          <p:nvPr>
            <p:ph type="title"/>
          </p:nvPr>
        </p:nvSpPr>
        <p:spPr/>
        <p:txBody>
          <a:bodyPr/>
          <a:lstStyle/>
          <a:p>
            <a:r>
              <a:rPr lang="en-US" sz="2800" b="1">
                <a:latin typeface="Times New Roman" panose="02020603050405020304" pitchFamily="18" charset="0"/>
                <a:cs typeface="Times New Roman" panose="02020603050405020304" pitchFamily="18" charset="0"/>
              </a:rPr>
              <a:t>Newton’s second law of motion</a:t>
            </a:r>
          </a:p>
        </p:txBody>
      </p:sp>
      <p:sp>
        <p:nvSpPr>
          <p:cNvPr id="3" name="Content Placeholder 2">
            <a:extLst>
              <a:ext uri="{FF2B5EF4-FFF2-40B4-BE49-F238E27FC236}">
                <a16:creationId xmlns:a16="http://schemas.microsoft.com/office/drawing/2014/main" id="{1497EBB4-35C5-CD49-90E7-F3E4F5587736}"/>
              </a:ext>
            </a:extLst>
          </p:cNvPr>
          <p:cNvSpPr>
            <a:spLocks noGrp="1"/>
          </p:cNvSpPr>
          <p:nvPr>
            <p:ph idx="1"/>
          </p:nvPr>
        </p:nvSpPr>
        <p:spPr>
          <a:xfrm>
            <a:off x="1154954" y="2786673"/>
            <a:ext cx="8825659" cy="3416300"/>
          </a:xfrm>
        </p:spPr>
        <p:txBody>
          <a:bodyPr>
            <a:normAutofit fontScale="25000" lnSpcReduction="20000"/>
          </a:bodyPr>
          <a:lstStyle/>
          <a:p>
            <a:r>
              <a:rPr lang="en-US" sz="6200" b="0" i="0">
                <a:solidFill>
                  <a:srgbClr val="444444"/>
                </a:solidFill>
                <a:effectLst/>
                <a:latin typeface="Times New Roman" panose="02020603050405020304" pitchFamily="18" charset="0"/>
                <a:cs typeface="Times New Roman" panose="02020603050405020304" pitchFamily="18" charset="0"/>
              </a:rPr>
              <a:t>Newton's second law of motion pertains to the behavior of objects for which all existing forces are  not balanced. The second law states that the acceleration of an object is dependent upon two variables – the net force acting  upon the object and the mass of the object.</a:t>
            </a:r>
          </a:p>
          <a:p>
            <a:r>
              <a:rPr lang="en-US" sz="6200" b="0" i="0">
                <a:solidFill>
                  <a:srgbClr val="444444"/>
                </a:solidFill>
                <a:effectLst/>
                <a:latin typeface="Times New Roman" panose="02020603050405020304" pitchFamily="18" charset="0"/>
                <a:cs typeface="Times New Roman" panose="02020603050405020304" pitchFamily="18" charset="0"/>
              </a:rPr>
              <a:t> The acceleration of an object depends directly upon the net force acting upon the object, and inversely upon the mass of the object.</a:t>
            </a:r>
          </a:p>
          <a:p>
            <a:r>
              <a:rPr lang="en-US" sz="6200" b="0" i="0">
                <a:solidFill>
                  <a:srgbClr val="444444"/>
                </a:solidFill>
                <a:effectLst/>
                <a:latin typeface="Times New Roman" panose="02020603050405020304" pitchFamily="18" charset="0"/>
                <a:cs typeface="Times New Roman" panose="02020603050405020304" pitchFamily="18" charset="0"/>
              </a:rPr>
              <a:t> As the force acting upon an object is increased, the acceleration of the object is increased. As the mass of an object is increased, the acceleration of the object is decreased.</a:t>
            </a:r>
          </a:p>
          <a:p>
            <a:r>
              <a:rPr lang="en-US" sz="6200" b="0" i="0">
                <a:solidFill>
                  <a:srgbClr val="444444"/>
                </a:solidFill>
                <a:effectLst/>
                <a:latin typeface="Times New Roman" panose="02020603050405020304" pitchFamily="18" charset="0"/>
                <a:cs typeface="Times New Roman" panose="02020603050405020304" pitchFamily="18" charset="0"/>
              </a:rPr>
              <a:t>OR </a:t>
            </a:r>
          </a:p>
          <a:p>
            <a:pPr marL="0" indent="0">
              <a:buNone/>
            </a:pPr>
            <a:r>
              <a:rPr lang="en-US" sz="6200" b="0" i="0">
                <a:solidFill>
                  <a:srgbClr val="444444"/>
                </a:solidFill>
                <a:effectLst/>
                <a:latin typeface="Times New Roman" panose="02020603050405020304" pitchFamily="18" charset="0"/>
                <a:cs typeface="Times New Roman" panose="02020603050405020304" pitchFamily="18" charset="0"/>
              </a:rPr>
              <a:t>The acceleration of an object as produced by a net force is directly proportional to the magnitude of the net force, in the same direction as the net force, and inversely proportional to the mass of the object.    </a:t>
            </a:r>
          </a:p>
          <a:p>
            <a:pPr marL="2171700" lvl="5" indent="0">
              <a:buNone/>
            </a:pPr>
            <a:r>
              <a:rPr lang="en-US" sz="6200" b="1" i="0">
                <a:solidFill>
                  <a:srgbClr val="1E1E1E"/>
                </a:solidFill>
                <a:effectLst/>
                <a:latin typeface="Times New Roman" panose="02020603050405020304" pitchFamily="18" charset="0"/>
                <a:cs typeface="Times New Roman" panose="02020603050405020304" pitchFamily="18" charset="0"/>
              </a:rPr>
              <a:t> </a:t>
            </a:r>
          </a:p>
          <a:p>
            <a:pPr marL="0" indent="0">
              <a:buNone/>
            </a:pPr>
            <a:endParaRPr lang="en-US" sz="8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95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99BEF-0BDD-C249-A6A0-06B019332B9C}"/>
              </a:ext>
            </a:extLst>
          </p:cNvPr>
          <p:cNvSpPr>
            <a:spLocks noGrp="1"/>
          </p:cNvSpPr>
          <p:nvPr>
            <p:ph type="title"/>
          </p:nvPr>
        </p:nvSpPr>
        <p:spPr/>
        <p:txBody>
          <a:bodyPr/>
          <a:lstStyle/>
          <a:p>
            <a:r>
              <a:rPr lang="en-US" sz="2400" b="1">
                <a:latin typeface="Times New Roman" panose="02020603050405020304" pitchFamily="18" charset="0"/>
                <a:cs typeface="Times New Roman" panose="02020603050405020304" pitchFamily="18" charset="0"/>
              </a:rPr>
              <a:t>Newton Second Law and its Application</a:t>
            </a:r>
          </a:p>
        </p:txBody>
      </p:sp>
      <p:pic>
        <p:nvPicPr>
          <p:cNvPr id="4" name="Picture 4">
            <a:extLst>
              <a:ext uri="{FF2B5EF4-FFF2-40B4-BE49-F238E27FC236}">
                <a16:creationId xmlns:a16="http://schemas.microsoft.com/office/drawing/2014/main" id="{0A4888F0-6700-8141-B944-8E0D65F9E9DE}"/>
              </a:ext>
            </a:extLst>
          </p:cNvPr>
          <p:cNvPicPr>
            <a:picLocks noGrp="1" noChangeAspect="1"/>
          </p:cNvPicPr>
          <p:nvPr>
            <p:ph idx="1"/>
          </p:nvPr>
        </p:nvPicPr>
        <p:blipFill>
          <a:blip r:embed="rId2"/>
          <a:stretch>
            <a:fillRect/>
          </a:stretch>
        </p:blipFill>
        <p:spPr>
          <a:xfrm>
            <a:off x="803703" y="2991887"/>
            <a:ext cx="3594100" cy="2892445"/>
          </a:xfrm>
        </p:spPr>
      </p:pic>
      <p:pic>
        <p:nvPicPr>
          <p:cNvPr id="5" name="Picture 5">
            <a:extLst>
              <a:ext uri="{FF2B5EF4-FFF2-40B4-BE49-F238E27FC236}">
                <a16:creationId xmlns:a16="http://schemas.microsoft.com/office/drawing/2014/main" id="{8255B3EB-AC0F-2249-BD98-37273FDC7DF0}"/>
              </a:ext>
            </a:extLst>
          </p:cNvPr>
          <p:cNvPicPr>
            <a:picLocks noChangeAspect="1"/>
          </p:cNvPicPr>
          <p:nvPr/>
        </p:nvPicPr>
        <p:blipFill>
          <a:blip r:embed="rId3"/>
          <a:stretch>
            <a:fillRect/>
          </a:stretch>
        </p:blipFill>
        <p:spPr>
          <a:xfrm>
            <a:off x="5929740" y="2595562"/>
            <a:ext cx="5115597" cy="3027851"/>
          </a:xfrm>
          <a:prstGeom prst="rect">
            <a:avLst/>
          </a:prstGeom>
        </p:spPr>
      </p:pic>
    </p:spTree>
    <p:extLst>
      <p:ext uri="{BB962C8B-B14F-4D97-AF65-F5344CB8AC3E}">
        <p14:creationId xmlns:p14="http://schemas.microsoft.com/office/powerpoint/2010/main" val="25530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D636-9258-124A-A4EF-653F219072AA}"/>
              </a:ext>
            </a:extLst>
          </p:cNvPr>
          <p:cNvSpPr>
            <a:spLocks noGrp="1"/>
          </p:cNvSpPr>
          <p:nvPr>
            <p:ph type="title"/>
          </p:nvPr>
        </p:nvSpPr>
        <p:spPr/>
        <p:txBody>
          <a:bodyPr/>
          <a:lstStyle/>
          <a:p>
            <a:r>
              <a:rPr lang="en-US" sz="2400" b="1">
                <a:latin typeface="Times New Roman" panose="02020603050405020304" pitchFamily="18" charset="0"/>
                <a:cs typeface="Times New Roman" panose="02020603050405020304" pitchFamily="18" charset="0"/>
              </a:rPr>
              <a:t>Application</a:t>
            </a:r>
          </a:p>
        </p:txBody>
      </p:sp>
      <p:pic>
        <p:nvPicPr>
          <p:cNvPr id="4" name="Picture 4">
            <a:extLst>
              <a:ext uri="{FF2B5EF4-FFF2-40B4-BE49-F238E27FC236}">
                <a16:creationId xmlns:a16="http://schemas.microsoft.com/office/drawing/2014/main" id="{71CBE4C9-39D4-0B4B-BFE0-800C1508779E}"/>
              </a:ext>
            </a:extLst>
          </p:cNvPr>
          <p:cNvPicPr>
            <a:picLocks noGrp="1" noChangeAspect="1"/>
          </p:cNvPicPr>
          <p:nvPr>
            <p:ph idx="1"/>
          </p:nvPr>
        </p:nvPicPr>
        <p:blipFill>
          <a:blip r:embed="rId2"/>
          <a:stretch>
            <a:fillRect/>
          </a:stretch>
        </p:blipFill>
        <p:spPr>
          <a:xfrm>
            <a:off x="2921831" y="2307981"/>
            <a:ext cx="6994535" cy="4011490"/>
          </a:xfrm>
        </p:spPr>
      </p:pic>
    </p:spTree>
    <p:extLst>
      <p:ext uri="{BB962C8B-B14F-4D97-AF65-F5344CB8AC3E}">
        <p14:creationId xmlns:p14="http://schemas.microsoft.com/office/powerpoint/2010/main" val="1932982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Topic : Newton’s Law of Motion And their Application  Outline  What are Newton’s Law of motion Newton's first law of motion Newton’s second law of motion  Newton’s Third law of Motion  </vt:lpstr>
      <vt:lpstr>Newton’s law of Motion</vt:lpstr>
      <vt:lpstr>Newton’s First law of Motion </vt:lpstr>
      <vt:lpstr>Newton’s First law of motion</vt:lpstr>
      <vt:lpstr>Newton’s First law of Motion</vt:lpstr>
      <vt:lpstr>Law of Inertia</vt:lpstr>
      <vt:lpstr>Newton’s second law of motion</vt:lpstr>
      <vt:lpstr>Newton Second Law and its Application</vt:lpstr>
      <vt:lpstr>Application</vt:lpstr>
      <vt:lpstr>Newton third law of Motion</vt:lpstr>
      <vt:lpstr>Newton’s Third law and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6</cp:revision>
  <dcterms:created xsi:type="dcterms:W3CDTF">2020-08-13T05:57:50Z</dcterms:created>
  <dcterms:modified xsi:type="dcterms:W3CDTF">2020-08-13T10:52:51Z</dcterms:modified>
</cp:coreProperties>
</file>